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5" r:id="rId3"/>
    <p:sldId id="335" r:id="rId4"/>
    <p:sldId id="322" r:id="rId5"/>
    <p:sldId id="327" r:id="rId6"/>
    <p:sldId id="328" r:id="rId7"/>
    <p:sldId id="339" r:id="rId8"/>
    <p:sldId id="342" r:id="rId9"/>
    <p:sldId id="343" r:id="rId10"/>
    <p:sldId id="341" r:id="rId11"/>
    <p:sldId id="344" r:id="rId12"/>
    <p:sldId id="345" r:id="rId13"/>
    <p:sldId id="346" r:id="rId14"/>
    <p:sldId id="340" r:id="rId15"/>
    <p:sldId id="331" r:id="rId16"/>
    <p:sldId id="316" r:id="rId17"/>
  </p:sldIdLst>
  <p:sldSz cx="12192000" cy="6858000"/>
  <p:notesSz cx="6858000" cy="9144000"/>
  <p:embeddedFontLst>
    <p:embeddedFont>
      <p:font typeface="배찌체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  <p:embeddedFont>
      <p:font typeface="배달의민족 연성" panose="020B0600000101010101" pitchFamily="50" charset="-127"/>
      <p:regular r:id="rId24"/>
    </p:embeddedFont>
    <p:embeddedFont>
      <p:font typeface="배달의민족 주아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9F47-6139-45A7-895C-0EEDCD1D7995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358EC-341B-4FAD-B258-C300DF6E9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53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971C-8444-4325-9A25-B1B12A8E19D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8F2F-BC66-4C39-9F07-AC0389E52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7913-13B4-48F3-BCDE-49E17588F2E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ACA0-12E8-4257-935C-CE632F32876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3683-4F9E-43C2-918F-81B408833CA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ctr">
              <a:defRPr sz="3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algn="ctr">
              <a:defRPr sz="3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 algn="ctr">
              <a:defRPr sz="2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 algn="ctr"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2B86-1F3F-4675-B9B8-17E412C065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259371" y="172588"/>
            <a:ext cx="5764059" cy="614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372" y="192178"/>
            <a:ext cx="5764058" cy="594932"/>
          </a:xfrm>
          <a:noFill/>
        </p:spPr>
        <p:txBody>
          <a:bodyPr anchor="b" anchorCtr="0">
            <a:noAutofit/>
          </a:bodyPr>
          <a:lstStyle>
            <a:lvl1pPr algn="ctr">
              <a:defRPr sz="3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10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50CF-63A4-4856-87C6-F9FBC1FC0BE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6AA0-71CA-4BC0-A766-0BABA2A2818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BE577-D494-4BE1-B429-09FBDFD7F62D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BAB-FD27-45CC-B09E-294D7749D76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06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135-6E3B-4E5F-945A-8B1DD6234568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CAC4-EFED-42B8-ABF9-89227E1397A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D58A-6307-4274-B0A4-10F255840A4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F0C-D2AC-434C-9CB1-01536DA5152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112C1D26-E964-42A2-817D-F61DE8DDCE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4573" y="1329256"/>
            <a:ext cx="532357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시간의 마녀 </a:t>
            </a:r>
            <a:b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</a:br>
            <a:r>
              <a:rPr lang="en-US" altLang="ko-K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&lt; Witch of Time &gt;</a:t>
            </a:r>
          </a:p>
        </p:txBody>
      </p:sp>
      <p:sp>
        <p:nvSpPr>
          <p:cNvPr id="12" name="사각형: 둥근 모서리 13"/>
          <p:cNvSpPr/>
          <p:nvPr/>
        </p:nvSpPr>
        <p:spPr>
          <a:xfrm>
            <a:off x="4717196" y="3868297"/>
            <a:ext cx="1978326" cy="312948"/>
          </a:xfrm>
          <a:prstGeom prst="roundRect">
            <a:avLst>
              <a:gd name="adj" fmla="val 4914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발표 자료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3044573" y="4500196"/>
            <a:ext cx="5323573" cy="751845"/>
          </a:xfrm>
          <a:prstGeom prst="roundRect">
            <a:avLst>
              <a:gd name="adj" fmla="val 37160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졸업작품 중간 발표 자료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5161"/>
              </p:ext>
            </p:extLst>
          </p:nvPr>
        </p:nvGraphicFramePr>
        <p:xfrm>
          <a:off x="8610600" y="445336"/>
          <a:ext cx="3085117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117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6603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2016180037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2016182019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2015182003 </a:t>
                      </a:r>
                      <a:r>
                        <a:rPr lang="ko-KR" altLang="en-US" sz="2000" b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정내훈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6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구현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블록의 아래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전후좌우 방향에 부모보다 높이가 낮은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블록을 복사하여 생성해 유체 블록을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부모 블록이 주변의 열원 블록 등으로 사라지면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더미들은 일정 시간이 지난 뒤 차례로 삭제됨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외에 주변에 열을 가해서 상변환을 일으키는 열원 블록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적용하여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메쉬를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변환시킬수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 블록 등이 존재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431B8B-7EE2-4B26-8CFB-2B3835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72133"/>
            <a:ext cx="4985745" cy="244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3A863-D130-47BF-90E6-7F6434E0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913114"/>
            <a:ext cx="4985745" cy="2445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6E9FFF-A122-4C44-981C-E7C1E637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48744"/>
            <a:ext cx="2408892" cy="1244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ED602-C8D5-4E5D-AA3C-C9A59B61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1393676"/>
            <a:ext cx="4016972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 효율화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블록과 커맨드 블록 추가 작업의 효율성을 위해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테이블을 통하여 블록을 관리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위젯 등에서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테이블의 모든 내용을 읽어와서 위젯의 내용을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BF2F166-C31C-4634-9CC3-9637165C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" y="1809879"/>
            <a:ext cx="5895495" cy="231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077BE-81CC-4807-AC87-0408EDEC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" y="3816884"/>
            <a:ext cx="5895494" cy="2083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76184-7DAD-4C5D-9914-81A2C6AC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1856313"/>
            <a:ext cx="5784147" cy="1995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7237BD-52F7-4A8F-B99D-8DF61A19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52" y="77454"/>
            <a:ext cx="1836470" cy="167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D3788B-8740-41E8-9FA9-3675769A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6" y="77454"/>
            <a:ext cx="2539239" cy="16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위젯에 커맨드 블록과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설정값을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입력한 후 창을 닫을 때 블록에 커맨드 블록이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형태로 저장됨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모드로 들어가면 블록은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Array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블록을 하나씩 꺼내서 블록의 기능을 실행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C8898C-37A8-44E7-AB6C-D928CADA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3" y="1446559"/>
            <a:ext cx="5373649" cy="262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EC62A-F63C-44A2-9ADD-5E26BF1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2" y="4082389"/>
            <a:ext cx="5373650" cy="2606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C5902-391C-4F20-9E41-AE955FAA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08" y="986117"/>
            <a:ext cx="5889998" cy="1723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2E00B-E532-4998-897E-C18E5859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08" y="2812023"/>
            <a:ext cx="5888666" cy="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917147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 로드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01708" y="4003848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저장시에 레벨에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액터들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 </a:t>
                      </a: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Saveable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Tag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가진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액터를검사하여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배치된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클래스와 위치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등을 저장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로드시에 저장된 파일에서 </a:t>
                      </a:r>
                      <a:r>
                        <a:rPr lang="ko-KR" altLang="en-US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액터의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정보를 읽어와 레벨에 배치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세이브의 리스트는 세이브 폴더의 모든 파일을 검색하여서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FF969F2-C776-42E5-B635-DCA9D5B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4" y="1462732"/>
            <a:ext cx="5190089" cy="254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429B15-C7B5-4D27-8008-385685B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4092233"/>
            <a:ext cx="5221471" cy="2541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5C85D-3FA9-450B-9ECE-E8754F8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11" y="311606"/>
            <a:ext cx="3630751" cy="23022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E3E8A6-3B0B-4D50-A08C-DCAAA58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7" y="2613857"/>
            <a:ext cx="4605553" cy="14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33084"/>
              </p:ext>
            </p:extLst>
          </p:nvPr>
        </p:nvGraphicFramePr>
        <p:xfrm>
          <a:off x="780571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4353"/>
              </p:ext>
            </p:extLst>
          </p:nvPr>
        </p:nvGraphicFramePr>
        <p:xfrm>
          <a:off x="780571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작업에 비하여 우선순위에서 밀림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낮음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작업들이 거의 끝난 만큼 진행하면 됨</a:t>
                      </a: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77276"/>
              </p:ext>
            </p:extLst>
          </p:nvPr>
        </p:nvGraphicFramePr>
        <p:xfrm>
          <a:off x="6673800" y="1521229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관련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9376"/>
              </p:ext>
            </p:extLst>
          </p:nvPr>
        </p:nvGraphicFramePr>
        <p:xfrm>
          <a:off x="6673800" y="2305188"/>
          <a:ext cx="46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서버 관련 구현 속도가 매우 느림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진척 상황이 매우 낮고 각종 버그 존재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보완책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꾸준한 시간 투자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지도교수님 및 팀원들과 상담</a:t>
                      </a:r>
                      <a:endParaRPr lang="en-US" altLang="ko-KR" sz="20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50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9" name="Google Shape;222;p27"/>
          <p:cNvGraphicFramePr/>
          <p:nvPr>
            <p:extLst>
              <p:ext uri="{D42A27DB-BD31-4B8C-83A1-F6EECF244321}">
                <p14:modId xmlns:p14="http://schemas.microsoft.com/office/powerpoint/2010/main" val="295679236"/>
              </p:ext>
            </p:extLst>
          </p:nvPr>
        </p:nvGraphicFramePr>
        <p:xfrm>
          <a:off x="616500" y="1153861"/>
          <a:ext cx="8810533" cy="49665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59918519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71191731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4734302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27210538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360881166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66871554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1566444070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611">
                  <a:extLst>
                    <a:ext uri="{9D8B030D-6E8A-4147-A177-3AD203B41FA5}">
                      <a16:colId xmlns:a16="http://schemas.microsoft.com/office/drawing/2014/main" val="4213392557"/>
                    </a:ext>
                  </a:extLst>
                </a:gridCol>
              </a:tblGrid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시간 변화 구현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추가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몬스터 추가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AI</a:t>
                      </a:r>
                      <a:r>
                        <a:rPr lang="en-US" altLang="ko-KR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퀘스트 부여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</a:t>
                      </a: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클리어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맵 제작</a:t>
                      </a: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 및 이펙트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</a:t>
                      </a: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Google Shape;223;p27"/>
          <p:cNvGraphicFramePr/>
          <p:nvPr>
            <p:extLst>
              <p:ext uri="{D42A27DB-BD31-4B8C-83A1-F6EECF244321}">
                <p14:modId xmlns:p14="http://schemas.microsoft.com/office/powerpoint/2010/main" val="1418922817"/>
              </p:ext>
            </p:extLst>
          </p:nvPr>
        </p:nvGraphicFramePr>
        <p:xfrm>
          <a:off x="9818914" y="1153861"/>
          <a:ext cx="1534886" cy="14587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임건호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성기홍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권호민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모두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0255" y="188322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22255" y="2968409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67642" y="3509347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79260" y="4618549"/>
            <a:ext cx="1904995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084255" y="5070222"/>
            <a:ext cx="1440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84255" y="5325595"/>
            <a:ext cx="1440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511135" y="5761024"/>
            <a:ext cx="1904995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2255" y="4085478"/>
            <a:ext cx="972000" cy="18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0255" y="2321715"/>
            <a:ext cx="972000" cy="185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255" y="2538988"/>
            <a:ext cx="972000" cy="185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5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데모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0" y="1265236"/>
            <a:ext cx="9000000" cy="46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 N D E 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63485" y="1560739"/>
            <a:ext cx="6117771" cy="4616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개요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방법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 및 중점 연구 분야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구성원의 역할 분담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보완책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 일정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53089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11"/>
              </p:ext>
            </p:extLst>
          </p:nvPr>
        </p:nvGraphicFramePr>
        <p:xfrm>
          <a:off x="7019364" y="1047403"/>
          <a:ext cx="4334436" cy="51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1575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플레이와 멀티 플레이 가능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싱글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가이드 라인 느낌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 달성을 방해하는 함정과 몬스터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활용한 함정 해결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- 3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인칭 시점의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플레이의 경우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플레이어가 동시에 맵 제작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블록을 배치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블록의 커맨드 구현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-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만든 맵에서 게임 플레이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" y="1047404"/>
            <a:ext cx="4680000" cy="245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1" y="3762112"/>
            <a:ext cx="4680000" cy="24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33149"/>
              </p:ext>
            </p:extLst>
          </p:nvPr>
        </p:nvGraphicFramePr>
        <p:xfrm>
          <a:off x="1185215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39411"/>
              </p:ext>
            </p:extLst>
          </p:nvPr>
        </p:nvGraphicFramePr>
        <p:xfrm>
          <a:off x="6847196" y="1404850"/>
          <a:ext cx="2114939" cy="5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 모드</a:t>
                      </a:r>
                      <a:endParaRPr lang="en-US" altLang="ko-KR" sz="24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1285"/>
              </p:ext>
            </p:extLst>
          </p:nvPr>
        </p:nvGraphicFramePr>
        <p:xfrm>
          <a:off x="6847196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Ctrl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하강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카메라 상승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 모드와 배치 모드 전환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인벤토리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옵션 창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30542"/>
              </p:ext>
            </p:extLst>
          </p:nvPr>
        </p:nvGraphicFramePr>
        <p:xfrm>
          <a:off x="1185215" y="2236123"/>
          <a:ext cx="4334436" cy="3589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436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589477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드래그 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시선 이동</a:t>
                      </a:r>
                      <a:endParaRPr lang="en-US" altLang="ko-KR" sz="2000" b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Spacebar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점프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상호작용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 우 클릭 </a:t>
                      </a: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타겟 지정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감속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가속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</a:t>
                      </a:r>
                      <a:r>
                        <a:rPr lang="ko-KR" altLang="en-US" sz="20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</a:t>
                      </a:r>
                      <a:endParaRPr lang="en-US" altLang="ko-KR" sz="20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7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요소 및 중점 연구 분야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05456"/>
              </p:ext>
            </p:extLst>
          </p:nvPr>
        </p:nvGraphicFramePr>
        <p:xfrm>
          <a:off x="1132935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</a:t>
                      </a:r>
                      <a:endParaRPr lang="en-US" altLang="ko-KR" sz="24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마법을 사용할 때 변화되는 모습을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부드럽게 연결되도록 구현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u="sng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12338"/>
              </p:ext>
            </p:extLst>
          </p:nvPr>
        </p:nvGraphicFramePr>
        <p:xfrm>
          <a:off x="6847196" y="1047404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데이터 공유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공간에서 여러 플레이어가 동시에 맵을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제작할 수 있도록 실시간 데이터 공유가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57563"/>
              </p:ext>
            </p:extLst>
          </p:nvPr>
        </p:nvGraphicFramePr>
        <p:xfrm>
          <a:off x="1132935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언리얼과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서버와의 연동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C++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활용한 서버 제작으로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멀티 플레이가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51974"/>
              </p:ext>
            </p:extLst>
          </p:nvPr>
        </p:nvGraphicFramePr>
        <p:xfrm>
          <a:off x="6847196" y="3597590"/>
          <a:ext cx="4461529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152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제작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친화적인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제공으로 쉽고 간단하게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게임상에서 맵 제작이 가능하도록 구현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구성원의 역할 분담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98684"/>
              </p:ext>
            </p:extLst>
          </p:nvPr>
        </p:nvGraphicFramePr>
        <p:xfrm>
          <a:off x="1132936" y="1361922"/>
          <a:ext cx="10220865" cy="47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955">
                  <a:extLst>
                    <a:ext uri="{9D8B030D-6E8A-4147-A177-3AD203B41FA5}">
                      <a16:colId xmlns:a16="http://schemas.microsoft.com/office/drawing/2014/main" val="2712284895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781446800"/>
                    </a:ext>
                  </a:extLst>
                </a:gridCol>
                <a:gridCol w="3406955">
                  <a:extLst>
                    <a:ext uri="{9D8B030D-6E8A-4147-A177-3AD203B41FA5}">
                      <a16:colId xmlns:a16="http://schemas.microsoft.com/office/drawing/2014/main" val="2097780893"/>
                    </a:ext>
                  </a:extLst>
                </a:gridCol>
              </a:tblGrid>
              <a:tr h="56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 건 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 기 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권 호 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34082"/>
                  </a:ext>
                </a:extLst>
              </a:tr>
              <a:tr h="40275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기획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프로그래밍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전반적인 일정 조율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내 대부분의 리소스 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제작 및 이동 구현 및 조정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기획 및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및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 화면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맵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문서 및 발표 문서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클라이언트 프로그래밍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 게임 로직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에디터 핵심 기능 제작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및 캐릭터 클래스 기본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효율적인 작업을 위한 시스템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특수 블록 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및 삭제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커맨드 블록 기능 및 적용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인벤토리와 커맨드 블록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맵 저장 및 불러오기 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프로그래밍</a:t>
                      </a:r>
                      <a:endParaRPr lang="en-US" altLang="ko-KR" dirty="0">
                        <a:solidFill>
                          <a:srgbClr val="00B05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서버 구조 작성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기능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블록 배치 및 삭제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정보 공유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서버를 통해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클라이언트 간 블록 배치 기능을 이용한 맵 로드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1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690F1AB-30A8-4B25-9D22-390233A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82"/>
            <a:ext cx="3452527" cy="57116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81EBAC-77E4-4F76-974E-5E2A7CD87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251"/>
              </p:ext>
            </p:extLst>
          </p:nvPr>
        </p:nvGraphicFramePr>
        <p:xfrm>
          <a:off x="2485378" y="2376898"/>
          <a:ext cx="3520699" cy="227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9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274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패킷의 내용을 구조체화 하여 관리 및 사용을 쉽게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용도에 따라 채팅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삭제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 패킷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등으로 나누어 사용하였다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F27C4F3-E17A-4663-90FF-E48F63AA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22160"/>
            <a:ext cx="3522726" cy="1614583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E3584268-1A93-4575-82D0-9594445A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1988690"/>
            <a:ext cx="3305747" cy="13274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73C5-3D25-4307-A645-4C735610FC03}"/>
              </a:ext>
            </a:extLst>
          </p:cNvPr>
          <p:cNvCxnSpPr>
            <a:cxnSpLocks/>
          </p:cNvCxnSpPr>
          <p:nvPr/>
        </p:nvCxnSpPr>
        <p:spPr>
          <a:xfrm flipH="1">
            <a:off x="6094935" y="1932074"/>
            <a:ext cx="3305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E2C539-C731-4AEE-ADA9-21C58167274D}"/>
              </a:ext>
            </a:extLst>
          </p:cNvPr>
          <p:cNvCxnSpPr>
            <a:cxnSpLocks/>
          </p:cNvCxnSpPr>
          <p:nvPr/>
        </p:nvCxnSpPr>
        <p:spPr>
          <a:xfrm flipH="1">
            <a:off x="6094935" y="3316094"/>
            <a:ext cx="39566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F60C34D-4786-4603-B7C7-32B33CA82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5" y="3330929"/>
            <a:ext cx="3344037" cy="3216402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F74CF3B-E62F-4430-9180-3117A24A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3513"/>
              </p:ext>
            </p:extLst>
          </p:nvPr>
        </p:nvGraphicFramePr>
        <p:xfrm>
          <a:off x="9458601" y="2159402"/>
          <a:ext cx="2685281" cy="234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281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43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패킷에 들어가야 하는 내용을 넣은 후 각각 클라이언트 및 서버에서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통해 서버에 정보 저장 및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패킷 교환을 하였다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F9D573F1-7A5C-4DAC-9DD3-D828CF4E35EC}"/>
              </a:ext>
            </a:extLst>
          </p:cNvPr>
          <p:cNvSpPr txBox="1">
            <a:spLocks/>
          </p:cNvSpPr>
          <p:nvPr/>
        </p:nvSpPr>
        <p:spPr>
          <a:xfrm>
            <a:off x="2382867" y="126248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패킷</a:t>
            </a:r>
            <a:endParaRPr lang="en-US" altLang="ko-KR" sz="1000" dirty="0"/>
          </a:p>
          <a:p>
            <a:r>
              <a:rPr lang="ko-KR" altLang="en-US" sz="1000" dirty="0"/>
              <a:t>구조체</a:t>
            </a:r>
            <a:endParaRPr lang="en-US" altLang="ko-KR" sz="10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FB1E626-A635-4B08-9E76-230DB6F32F4A}"/>
              </a:ext>
            </a:extLst>
          </p:cNvPr>
          <p:cNvSpPr txBox="1">
            <a:spLocks/>
          </p:cNvSpPr>
          <p:nvPr/>
        </p:nvSpPr>
        <p:spPr>
          <a:xfrm>
            <a:off x="8534343" y="5898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/>
              <a:t>Send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1B732F6-97F8-462A-8749-190B324A7658}"/>
              </a:ext>
            </a:extLst>
          </p:cNvPr>
          <p:cNvSpPr txBox="1">
            <a:spLocks/>
          </p:cNvSpPr>
          <p:nvPr/>
        </p:nvSpPr>
        <p:spPr>
          <a:xfrm>
            <a:off x="8648492" y="2405900"/>
            <a:ext cx="727102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클라이언트</a:t>
            </a:r>
            <a:endParaRPr lang="en-US" altLang="ko-KR" sz="1000" dirty="0"/>
          </a:p>
          <a:p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59A295E-1AB8-4A6B-8D2E-D18E517DE4FC}"/>
              </a:ext>
            </a:extLst>
          </p:cNvPr>
          <p:cNvSpPr txBox="1">
            <a:spLocks/>
          </p:cNvSpPr>
          <p:nvPr/>
        </p:nvSpPr>
        <p:spPr>
          <a:xfrm>
            <a:off x="8304182" y="391289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1000" dirty="0"/>
              <a:t>서버</a:t>
            </a:r>
            <a:endParaRPr lang="en-US" altLang="ko-KR" sz="1000" dirty="0"/>
          </a:p>
          <a:p>
            <a:r>
              <a:rPr lang="en-US" altLang="ko-KR" sz="1000" dirty="0"/>
              <a:t>Send, </a:t>
            </a:r>
            <a:r>
              <a:rPr lang="en-US" altLang="ko-KR" sz="1000" dirty="0" err="1"/>
              <a:t>Recv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7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D0E71E-0AF3-4C99-AE91-AAFD83C3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" y="878452"/>
            <a:ext cx="5467350" cy="2733675"/>
          </a:xfrm>
          <a:prstGeom prst="rect">
            <a:avLst/>
          </a:prstGeom>
        </p:spPr>
      </p:pic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32975ADF-D36C-4ED0-ABC1-BF15F9D0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4" y="3973512"/>
            <a:ext cx="5476875" cy="2747963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DD8F612-172E-4438-9FB4-5FB1ECCB5DC2}"/>
              </a:ext>
            </a:extLst>
          </p:cNvPr>
          <p:cNvSpPr txBox="1">
            <a:spLocks/>
          </p:cNvSpPr>
          <p:nvPr/>
        </p:nvSpPr>
        <p:spPr>
          <a:xfrm>
            <a:off x="5096005" y="397351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2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CBA6C9-8B3B-4798-93F7-0618204A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70700"/>
              </p:ext>
            </p:extLst>
          </p:nvPr>
        </p:nvGraphicFramePr>
        <p:xfrm>
          <a:off x="6832191" y="2117889"/>
          <a:ext cx="3556818" cy="262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818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6222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&lt;-&gt;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간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Send, </a:t>
                      </a:r>
                      <a:r>
                        <a:rPr lang="en-US" altLang="ko-KR" sz="1800" b="0" u="none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Recv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패킷 교환을 한 후 </a:t>
                      </a:r>
                      <a:endParaRPr lang="en-US" altLang="ko-KR" sz="1800" b="0" u="none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각각의 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클라이언트의 모습에서 블록의 배치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플레이어의 위치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등이 적용된 모습을 볼 수 있다</a:t>
                      </a:r>
                      <a:r>
                        <a:rPr lang="en-US" altLang="ko-KR" sz="1800" b="0" u="none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D0E6D98-5B14-4C3F-8F17-C7FCF6FC290F}"/>
              </a:ext>
            </a:extLst>
          </p:cNvPr>
          <p:cNvSpPr txBox="1">
            <a:spLocks/>
          </p:cNvSpPr>
          <p:nvPr/>
        </p:nvSpPr>
        <p:spPr>
          <a:xfrm>
            <a:off x="5096005" y="878452"/>
            <a:ext cx="866340" cy="410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000" dirty="0"/>
              <a:t>1</a:t>
            </a:r>
            <a:r>
              <a:rPr lang="ko-KR" altLang="en-US" sz="1000" dirty="0"/>
              <a:t>번 </a:t>
            </a:r>
            <a:endParaRPr lang="en-US" altLang="ko-KR" sz="1000" dirty="0"/>
          </a:p>
          <a:p>
            <a:r>
              <a:rPr lang="ko-KR" altLang="en-US" sz="1000" dirty="0"/>
              <a:t>클라이언트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529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169123"/>
            <a:ext cx="5718629" cy="5949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C1D26-E964-42A2-817D-F61DE8DDCE6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6094939" y="1047404"/>
            <a:ext cx="0" cy="49332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707E98-CAC0-4798-B59D-3A3D8B1FA119}"/>
              </a:ext>
            </a:extLst>
          </p:cNvPr>
          <p:cNvGraphicFramePr>
            <a:graphicFrameLocks noGrp="1"/>
          </p:cNvGraphicFramePr>
          <p:nvPr/>
        </p:nvGraphicFramePr>
        <p:xfrm>
          <a:off x="261257" y="1192205"/>
          <a:ext cx="211493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939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 배치 </a:t>
                      </a:r>
                      <a:r>
                        <a:rPr lang="en-US" altLang="ko-KR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4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en-US" altLang="ko-KR" sz="24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58366D-9FA9-4DD2-B90E-4BCDB525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" y="2077556"/>
            <a:ext cx="5506221" cy="2702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AFEB3-FDF5-47F9-A635-48DB5F3F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57" y="520354"/>
            <a:ext cx="5690634" cy="13437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0FAA08-02DF-4B56-94BA-962325CCC15E}"/>
              </a:ext>
            </a:extLst>
          </p:cNvPr>
          <p:cNvGraphicFramePr>
            <a:graphicFrameLocks noGrp="1"/>
          </p:cNvGraphicFramePr>
          <p:nvPr/>
        </p:nvGraphicFramePr>
        <p:xfrm>
          <a:off x="6245462" y="3604193"/>
          <a:ext cx="5743424" cy="2352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424">
                  <a:extLst>
                    <a:ext uri="{9D8B030D-6E8A-4147-A177-3AD203B41FA5}">
                      <a16:colId xmlns:a16="http://schemas.microsoft.com/office/drawing/2014/main" val="3632777827"/>
                    </a:ext>
                  </a:extLst>
                </a:gridCol>
              </a:tblGrid>
              <a:tr h="2352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err="1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LineTrace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사용하여 광선의 충돌 위치를 바탕으로 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블록이 배치될 위치를 조정한 뒤 해당 위치에 블록을 생성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삭제도 동일한 방식으로 처리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배치될 블록의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Static 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가져와서 해당 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Mesh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가지며</a:t>
                      </a:r>
                      <a:r>
                        <a:rPr lang="en-US" altLang="ko-KR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wire material</a:t>
                      </a:r>
                      <a:r>
                        <a:rPr lang="ko-KR" altLang="en-US" sz="1800" b="0" baseline="0" dirty="0">
                          <a:solidFill>
                            <a:sysClr val="windowText" lastClr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사용하는 더미 블록을 가이드로 생성</a:t>
                      </a:r>
                      <a:endParaRPr lang="en-US" altLang="ko-KR" sz="1800" b="0" baseline="0" dirty="0">
                        <a:solidFill>
                          <a:sysClr val="windowText" lastClr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1B182-E3F0-4E72-8007-6743DF8C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7" y="1956248"/>
            <a:ext cx="5690634" cy="1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864</Words>
  <Application>Microsoft Office PowerPoint</Application>
  <PresentationFormat>와이드스크린</PresentationFormat>
  <Paragraphs>209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주아</vt:lpstr>
      <vt:lpstr>Arial</vt:lpstr>
      <vt:lpstr>배달의민족 도현</vt:lpstr>
      <vt:lpstr>배찌체</vt:lpstr>
      <vt:lpstr>배달의민족 연성</vt:lpstr>
      <vt:lpstr>맑은 고딕</vt:lpstr>
      <vt:lpstr>Office 테마</vt:lpstr>
      <vt:lpstr>PowerPoint 프레젠테이션</vt:lpstr>
      <vt:lpstr>I N D E X</vt:lpstr>
      <vt:lpstr>1. 게임 개요</vt:lpstr>
      <vt:lpstr>2. 게임 방법</vt:lpstr>
      <vt:lpstr>3. 기술적 요소 및 중점 연구 분야</vt:lpstr>
      <vt:lpstr>4. 구성원의 역할 분담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5. 개발 내용</vt:lpstr>
      <vt:lpstr>6. 문제점 및 보완책</vt:lpstr>
      <vt:lpstr>7. 향후 개발 일정</vt:lpstr>
      <vt:lpstr>8. 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User</dc:creator>
  <cp:lastModifiedBy>성기홍 성기홍</cp:lastModifiedBy>
  <cp:revision>678</cp:revision>
  <cp:lastPrinted>2020-12-10T07:13:07Z</cp:lastPrinted>
  <dcterms:created xsi:type="dcterms:W3CDTF">2020-09-21T00:19:03Z</dcterms:created>
  <dcterms:modified xsi:type="dcterms:W3CDTF">2021-05-13T03:45:09Z</dcterms:modified>
</cp:coreProperties>
</file>